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Shape 15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Shape 17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Shape 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Text and Clip Art" type="txAndClipArt">
  <p:cSld name="TEXT_AND_CLIPAR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Shape 83"/>
          <p:cNvSpPr/>
          <p:nvPr>
            <p:ph idx="2" type="clipArt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tile algn="tl" flip="none" tx="0" sx="100000" ty="0" sy="100000"/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Relationship Id="rId4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ctrTitle"/>
          </p:nvPr>
        </p:nvSpPr>
        <p:spPr>
          <a:xfrm>
            <a:off x="685800" y="457200"/>
            <a:ext cx="77724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rgbClr val="81513F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Kingdoms &amp; Trading States of Medieval Africa</a:t>
            </a:r>
            <a:endParaRPr/>
          </a:p>
        </p:txBody>
      </p:sp>
      <p:sp>
        <p:nvSpPr>
          <p:cNvPr id="92" name="Shape 92"/>
          <p:cNvSpPr txBox="1"/>
          <p:nvPr>
            <p:ph idx="1" type="subTitle"/>
          </p:nvPr>
        </p:nvSpPr>
        <p:spPr>
          <a:xfrm>
            <a:off x="1371600" y="5410200"/>
            <a:ext cx="64008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3200"/>
              <a:buFont typeface="Bookman Old Style"/>
              <a:buNone/>
            </a:pPr>
            <a:r>
              <a:rPr b="1" i="0" lang="en-US" sz="3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Ghana: A West African Trading Empire</a:t>
            </a:r>
            <a:endParaRPr b="1" i="0" sz="18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descr="http://tse1.mm.bing.net/th?&amp;id=JN.cAl8GOYSE%2b9pJ%2brMif59qQ&amp;w=300&amp;h=300&amp;c=0&amp;pid=1.9&amp;rs=0&amp;p=0" id="93" name="Shape 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4200" y="2590800"/>
            <a:ext cx="2857500" cy="2562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Camel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Two factors contributed heavily to the trans-Sahara trade—the introduction of the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camel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and the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spread of Islam.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Camels 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were introduced around 300CE. They were well suited for desert travel. They could drink 25 gallons of water at a time, allowing them to travel for days without stopping.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Camels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have double rows of eyelashes and hairy ears, allowing them to keep blowing sand away from them.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Camels 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allowed for the development of caravans across the desert, carrying a lot of gold for trade.</a:t>
            </a:r>
            <a:endParaRPr/>
          </a:p>
        </p:txBody>
      </p:sp>
      <p:pic>
        <p:nvPicPr>
          <p:cNvPr descr="http://tse1.mm.bing.net/th?&amp;id=JN.uHh85oe23F8ncV0XQ0MVEQ&amp;w=300&amp;h=300&amp;c=0&amp;pid=1.9&amp;rs=0&amp;p=0" id="157" name="Shape 1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2400"/>
            <a:ext cx="20574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se1.mm.bing.net/th?&amp;id=JN.UUKBT%2b41M/xyZE5jfRdfRg&amp;w=314&amp;h=300&amp;c=0&amp;pid=1.9&amp;rs=0&amp;p=0" id="158" name="Shape 1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29400" y="228600"/>
            <a:ext cx="2133600" cy="13299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4022" y="906022"/>
            <a:ext cx="4674375" cy="467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Spread of Islam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Trade expanded even more with the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spread of Islam.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Muslims invaded the in the 7</a:t>
            </a:r>
            <a:r>
              <a:rPr b="0" baseline="3000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century to spread their religion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Muslims also wanted to control trade in West Africa and after they were defeated by the Africans, many remained in Africa.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By the year 1000,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Ghana’s Empire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dominated the trade routes between North and West Africa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</a:t>
            </a:r>
            <a:endParaRPr/>
          </a:p>
          <a:p>
            <a:pPr indent="-203200" lvl="0" marL="342900" marR="0" rtl="0" algn="l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descr="http://tse1.mm.bing.net/th?&amp;id=JN.0O7%2bsCf%2b1OVaHHWWQ0xiqQ&amp;w=300&amp;h=300&amp;c=0&amp;pid=1.9&amp;rs=0&amp;p=0" id="172" name="Shape 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6600" y="4572000"/>
            <a:ext cx="3124200" cy="17480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Decline of Ghana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Eventually, in the mid 11</a:t>
            </a:r>
            <a:r>
              <a:rPr b="0" baseline="3000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century, the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Almoravids,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 Muslim group launched a devastating invasion on the capitol city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of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Kombi. Ghana 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recovered and forced the invaders to withdraw.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 little less than  200 years later,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 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had become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weakened by a scarcity of natural resources like water and trees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Farmers could no longer farm and many left in search of better conditions.</a:t>
            </a:r>
            <a:endParaRPr b="0" i="0" sz="2200" u="none" cap="none" strike="noStrike">
              <a:solidFill>
                <a:srgbClr val="6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End of Presentation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descr="http://img.ezinemark.com/imagemanager2/files/30003693/2010/09/2010-09-17-17-27-01-3-beautiful-and-vast-sand-dunes.jpeg" id="184" name="Shape 1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752600"/>
            <a:ext cx="7064829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457200" y="1524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Background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457200" y="1219200"/>
            <a:ext cx="8382000" cy="4906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Kingdom of Ghana 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existed around 500 to 1200s CE. Today the region makes up the countries of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Mali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and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Mauritania,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not the present country of Ghana.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It is unknown how the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Kingdom of Ghana 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started. It was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already flourishing by 900CE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when Arab scholars began recording information from early traders.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By 1000 BCE, the nation had undergone expansion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and take control of large portions of land near the Niger and Senegal Rivers.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region was rich in gold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and its acquisition meant that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would become a leading force in the trans-Sahara trade network.</a:t>
            </a:r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Ghana’s Trade Routes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descr="https://ridgeaphistory.wikispaces.com/file/view/ghana_empire.gif/295130238/ghana_empire.gif" id="105" name="Shape 1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1524000"/>
            <a:ext cx="6629400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457200" y="274650"/>
            <a:ext cx="58263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Ghana’s Wealth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We do know it was a very rich kingdom.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Its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dogs wore golden collars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and its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horses were adorned with silken rope halters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, and slept on plush carpets.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Based on animal luxuries alone, it is no wonder that foreigners touted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Ghana’s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kings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as the richest men in the world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</a:t>
            </a:r>
            <a:endParaRPr/>
          </a:p>
          <a:p>
            <a:pPr indent="-215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12" name="Shape 112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651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/>
              <a:t> </a:t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803" y="1112175"/>
            <a:ext cx="2569250" cy="265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1850" y="4256625"/>
            <a:ext cx="3824950" cy="2141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3050" y="1173475"/>
            <a:ext cx="1890950" cy="265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457200" y="1524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97350" y="1407525"/>
            <a:ext cx="6096000" cy="4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court was called to session each day by the sound of beating drums. The people assembled in the court to publically voice their complaints and speak their minds.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king listened to their complaints and gave his judgment.</a:t>
            </a:r>
            <a:endParaRPr b="0" i="0" sz="22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23625" y="4124375"/>
            <a:ext cx="4265025" cy="239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457200" y="1524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Citizen Justice 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457200" y="1371600"/>
            <a:ext cx="8382000" cy="4754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two most serious criminal offenses were the denial of debt and the shedding of blood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These crimes were tried by ordeal.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criminally accused was given a foul concoction that consisted of bitter tasting wood and water.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If he vomited after drinking the nasty brew he was declared innocent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If he did not vomit, he was considered guilty as charged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and suffered the king’s wrath.</a:t>
            </a:r>
            <a:endParaRPr/>
          </a:p>
        </p:txBody>
      </p:sp>
      <p:pic>
        <p:nvPicPr>
          <p:cNvPr descr="http://tse1.mm.bing.net/th?&amp;id=JN.gJRMwvY%2bFFFJL2t03zqONw&amp;w=300&amp;h=300&amp;c=0&amp;pid=1.9&amp;rs=0&amp;p=0" id="129" name="Shape 1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4200" y="4419600"/>
            <a:ext cx="3048000" cy="2009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 Military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457200" y="1371600"/>
            <a:ext cx="8458200" cy="4754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Kingdom of Ghana 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maintained a large, well paid army who kept the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borders secure, put down minor revolts and maintained peace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They wore headdresses decorated with feathers. The color of a soldiers tunic and the number of feathers in his headdress determined his rank. The elite soldiers served as his bodyguards and advisors.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They were armed with spears, daggers, swords battle clubs, and bows and arrows.</a:t>
            </a:r>
            <a:endParaRPr/>
          </a:p>
          <a:p>
            <a:pPr indent="-203200" lvl="0" marL="342900" marR="0" rtl="0" algn="l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tse1.mm.bing.net/th?&amp;id=JN.3DL%2byK%2bHHfoBI7TvntNRAw&amp;w=300&amp;h=300&amp;c=0&amp;pid=1.9&amp;rs=0&amp;p=0" id="136" name="Shape 136"/>
          <p:cNvPicPr preferRelativeResize="0"/>
          <p:nvPr/>
        </p:nvPicPr>
        <p:blipFill rotWithShape="1">
          <a:blip r:embed="rId3">
            <a:alphaModFix/>
          </a:blip>
          <a:srcRect b="6234" l="3200" r="3199" t="12467"/>
          <a:stretch/>
        </p:blipFill>
        <p:spPr>
          <a:xfrm>
            <a:off x="3259050" y="4797400"/>
            <a:ext cx="3124200" cy="160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0750" y="1281022"/>
            <a:ext cx="5582575" cy="429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Trade</a:t>
            </a:r>
            <a:endParaRPr b="1" i="0" sz="3600" u="none" cap="none" strike="noStrike">
              <a:solidFill>
                <a:srgbClr val="6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</a:t>
            </a:r>
            <a:r>
              <a:rPr b="0" i="0" lang="en-US" sz="2200" u="sng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became a powerful kingdom through trade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. At is peak,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 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traded primarily in gold, salt, ivory, slaves, horses, cloth, swords, and books.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Salt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and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gold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were in abundance and the most important commodity.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The primary trading partner was with the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Arab Islamic Merchants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who often traveled more than two months to reach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to conduct business. </a:t>
            </a:r>
            <a:endParaRPr/>
          </a:p>
          <a:p>
            <a:pPr indent="-342900" lvl="0" marL="342900" marR="0" rtl="0" algn="l">
              <a:spcBef>
                <a:spcPts val="440"/>
              </a:spcBef>
              <a:spcAft>
                <a:spcPts val="0"/>
              </a:spcAft>
              <a:buClr>
                <a:srgbClr val="600000"/>
              </a:buClr>
              <a:buSzPts val="2200"/>
              <a:buFont typeface="Bookman Old Style"/>
              <a:buChar char="•"/>
            </a:pP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Merchants were taxed both for what they brought in and what they took out of </a:t>
            </a:r>
            <a:r>
              <a:rPr b="1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Ghana,</a:t>
            </a:r>
            <a:r>
              <a:rPr b="0" i="0" lang="en-US" sz="2200" u="none" cap="none" strike="noStrike">
                <a:solidFill>
                  <a:srgbClr val="6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allowing them to get rich quickly.</a:t>
            </a:r>
            <a:endParaRPr/>
          </a:p>
        </p:txBody>
      </p:sp>
      <p:pic>
        <p:nvPicPr>
          <p:cNvPr descr="http://tse1.mm.bing.net/th?&amp;id=JN.f2SBYK2IImvVto/shM12bQ&amp;w=300&amp;h=300&amp;c=0&amp;pid=1.9&amp;rs=0&amp;p=0" id="150" name="Shape 1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2800" y="5029200"/>
            <a:ext cx="2514600" cy="1514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